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bc1e093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bc1e093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bc1e093e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bc1e093e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bc1e093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bc1e09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area is increased by a factor of 3 so the determinant of the transformation is 3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c2c6a3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c2c6a3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bc1e093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bc1e093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bb9c18319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bb9c1831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bb9c183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bb9c183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bdabb416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bdabb41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dc1a330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dc1a330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c2c6a35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bc2c6a35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bdabb4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bdabb4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b49befe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b49befe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bdc1a330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bdc1a330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bdc1a3306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bdc1a3306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b9c183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b9c183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bb9c1831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bb9c1831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bdabb416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bdabb416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bdabb416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bdabb416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c2c6a3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c2c6a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c1e093e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c1e093e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c1e093e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c1e093e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This tells you where the linear transformation takes the vector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03150" y="1647700"/>
            <a:ext cx="6019500" cy="12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Linear Algebra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 &amp; 2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794350" y="3790625"/>
            <a:ext cx="3182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Masters: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- Ashkan - Elena - Esther -Eva - Lucy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1297500" y="589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Matrix Multiplication as Composition</a:t>
            </a:r>
            <a:endParaRPr sz="2800"/>
          </a:p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1297500" y="161105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“Composition”: </a:t>
            </a:r>
            <a:r>
              <a:rPr lang="en" sz="1800" u="sng"/>
              <a:t>the combination of two different transformations</a:t>
            </a:r>
            <a:r>
              <a:rPr lang="en" sz="1800"/>
              <a:t> (EX: Rotation then shear)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u="sng"/>
              <a:t>Record where </a:t>
            </a:r>
            <a:r>
              <a:rPr i="1" lang="en" sz="1800" u="sng"/>
              <a:t>i</a:t>
            </a:r>
            <a:r>
              <a:rPr lang="en" sz="1800" u="sng"/>
              <a:t> and </a:t>
            </a:r>
            <a:r>
              <a:rPr i="1" lang="en" sz="1800" u="sng"/>
              <a:t>j</a:t>
            </a:r>
            <a:r>
              <a:rPr lang="en" sz="1800" u="sng"/>
              <a:t> land</a:t>
            </a:r>
            <a:r>
              <a:rPr lang="en" sz="1800"/>
              <a:t>, and new composition matrix captures the transformation as one single action, not two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composition matrix is the product of the original two matrices (that are the transformations), read from right to left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8" name="Google Shape;218;p22"/>
          <p:cNvSpPr txBox="1"/>
          <p:nvPr/>
        </p:nvSpPr>
        <p:spPr>
          <a:xfrm>
            <a:off x="2751175" y="2000850"/>
            <a:ext cx="369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3120775" y="2000850"/>
            <a:ext cx="369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3208450" y="2125950"/>
            <a:ext cx="4131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^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3709225" y="2125950"/>
            <a:ext cx="4131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^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Matrix Multiplication as Composition</a:t>
            </a:r>
            <a:endParaRPr sz="2800"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025" y="1068775"/>
            <a:ext cx="5110725" cy="37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Determinant</a:t>
            </a:r>
            <a:endParaRPr/>
          </a:p>
        </p:txBody>
      </p:sp>
      <p:sp>
        <p:nvSpPr>
          <p:cNvPr id="233" name="Google Shape;233;p24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The Determinant</a:t>
            </a:r>
            <a:r>
              <a:rPr b="1" lang="en" sz="1800"/>
              <a:t> </a:t>
            </a:r>
            <a:r>
              <a:rPr lang="en" sz="1800"/>
              <a:t>is known as the </a:t>
            </a:r>
            <a:r>
              <a:rPr b="1" lang="en" sz="1800" u="sng"/>
              <a:t>scaling factor</a:t>
            </a:r>
            <a:r>
              <a:rPr lang="en" sz="1800"/>
              <a:t> by which any </a:t>
            </a:r>
            <a:r>
              <a:rPr b="1" lang="en" sz="1800" u="sng"/>
              <a:t>linear transformation changes</a:t>
            </a:r>
            <a:r>
              <a:rPr lang="en" sz="1800"/>
              <a:t> an area</a:t>
            </a:r>
            <a:endParaRPr sz="1800"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Ask yourself: “How much does the area change by? What is the factor by which the area increases?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25" y="2805747"/>
            <a:ext cx="3638474" cy="204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400" y="2805749"/>
            <a:ext cx="4554578" cy="20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5"/>
          <p:cNvPicPr preferRelativeResize="0"/>
          <p:nvPr/>
        </p:nvPicPr>
        <p:blipFill rotWithShape="1">
          <a:blip r:embed="rId3">
            <a:alphaModFix/>
          </a:blip>
          <a:srcRect b="5304" l="10494" r="13070" t="13842"/>
          <a:stretch/>
        </p:blipFill>
        <p:spPr>
          <a:xfrm>
            <a:off x="5129725" y="201425"/>
            <a:ext cx="3733426" cy="20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>
            <p:ph type="title"/>
          </p:nvPr>
        </p:nvSpPr>
        <p:spPr>
          <a:xfrm>
            <a:off x="1322100" y="295450"/>
            <a:ext cx="206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Dot Product</a:t>
            </a:r>
            <a:endParaRPr sz="3000"/>
          </a:p>
        </p:txBody>
      </p:sp>
      <p:sp>
        <p:nvSpPr>
          <p:cNvPr id="242" name="Google Shape;242;p25"/>
          <p:cNvSpPr txBox="1"/>
          <p:nvPr>
            <p:ph idx="1" type="body"/>
          </p:nvPr>
        </p:nvSpPr>
        <p:spPr>
          <a:xfrm>
            <a:off x="374850" y="2497900"/>
            <a:ext cx="8394300" cy="29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any two vectors U = &lt;a</a:t>
            </a:r>
            <a:r>
              <a:rPr baseline="-25000" lang="en" sz="1800"/>
              <a:t>1</a:t>
            </a:r>
            <a:r>
              <a:rPr lang="en" sz="1800"/>
              <a:t>, a</a:t>
            </a:r>
            <a:r>
              <a:rPr baseline="-25000" lang="en" sz="1800"/>
              <a:t>2</a:t>
            </a:r>
            <a:r>
              <a:rPr lang="en" sz="1800"/>
              <a:t>, … a</a:t>
            </a:r>
            <a:r>
              <a:rPr baseline="-25000" lang="en" sz="1800"/>
              <a:t>n</a:t>
            </a:r>
            <a:r>
              <a:rPr lang="en" sz="1800"/>
              <a:t>&gt; and V = &lt;b</a:t>
            </a:r>
            <a:r>
              <a:rPr baseline="-25000" lang="en" sz="1800"/>
              <a:t>1</a:t>
            </a:r>
            <a:r>
              <a:rPr lang="en" sz="1800"/>
              <a:t>,b</a:t>
            </a:r>
            <a:r>
              <a:rPr baseline="-25000" lang="en" sz="1800"/>
              <a:t>2</a:t>
            </a:r>
            <a:r>
              <a:rPr lang="en" sz="1800"/>
              <a:t> … b</a:t>
            </a:r>
            <a:r>
              <a:rPr baseline="-25000" lang="en" sz="1800"/>
              <a:t>n</a:t>
            </a:r>
            <a:r>
              <a:rPr lang="en" sz="1800"/>
              <a:t>&gt;, the dot product of U and V is defined as a</a:t>
            </a:r>
            <a:r>
              <a:rPr baseline="-25000" lang="en" sz="1800"/>
              <a:t>1</a:t>
            </a:r>
            <a:r>
              <a:rPr lang="en" sz="1800"/>
              <a:t>b</a:t>
            </a:r>
            <a:r>
              <a:rPr baseline="-25000" lang="en" sz="1800"/>
              <a:t>1</a:t>
            </a:r>
            <a:r>
              <a:rPr lang="en" sz="1800"/>
              <a:t> + a</a:t>
            </a:r>
            <a:r>
              <a:rPr baseline="-25000" lang="en" sz="1800"/>
              <a:t>2</a:t>
            </a:r>
            <a:r>
              <a:rPr lang="en" sz="1800"/>
              <a:t>b</a:t>
            </a:r>
            <a:r>
              <a:rPr baseline="-25000" lang="en" sz="1800"/>
              <a:t>2</a:t>
            </a:r>
            <a:r>
              <a:rPr lang="en" sz="1800"/>
              <a:t> + … + a</a:t>
            </a:r>
            <a:r>
              <a:rPr baseline="-25000" lang="en" sz="1800"/>
              <a:t>n</a:t>
            </a:r>
            <a:r>
              <a:rPr lang="en" sz="1800"/>
              <a:t>b</a:t>
            </a:r>
            <a:r>
              <a:rPr baseline="-25000" lang="en" sz="1800"/>
              <a:t>n</a:t>
            </a:r>
            <a:r>
              <a:rPr lang="en" sz="1800"/>
              <a:t>, and is notated as U·V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U·V = ❘U❘❘V❘(cos θ), where θ is the angle between the vectors U and V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By rewriting the above equation as ❘V❘ cos θ = (U·V)/❘U❘ or ❘U❘ cos θ = (U·V)/❘❘V❘, </a:t>
            </a:r>
            <a:r>
              <a:rPr lang="en" sz="1800" u="sng"/>
              <a:t>we can find the magnitude of the projection of V onto U or U onto V</a:t>
            </a:r>
            <a:endParaRPr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/>
              <a:t>You are pairing up all the coordinates and multiplying </a:t>
            </a:r>
            <a:endParaRPr b="1" sz="1800" u="sng"/>
          </a:p>
        </p:txBody>
      </p:sp>
      <p:pic>
        <p:nvPicPr>
          <p:cNvPr descr="Inner (Dot) product of two Vectors. Applications in Machine Learning" id="243" name="Google Shape;2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025" y="541450"/>
            <a:ext cx="1720600" cy="13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Change of Basis</a:t>
            </a:r>
            <a:endParaRPr sz="3000"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typically look at vectors in the standard square grid, a construct. </a:t>
            </a:r>
            <a:r>
              <a:rPr lang="en" sz="1800" u="sng"/>
              <a:t>But they can actually be looked at from different perspectives depending on the basis vectors. The origin is always the same though. 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What’s important here is how to translate the different coordinates.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3228599"/>
            <a:ext cx="3200401" cy="17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Eigenvector &amp; Eigenvalues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1052550" y="1553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	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Eigenvectors: 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Non-zero vectors that remain on their span after a transformation.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Eigenvalues: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factors by which the eigenvectors will get stretched or squashed during the transformation.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Negative eigenvalue means that the eigenvector will get flipped.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Axis of rotation: 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 eigenvalue for a 3-D rotation that will remain on its own span.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755950" y="247125"/>
            <a:ext cx="8010000" cy="4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V = λ V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(matrix), V (eigenvector), λ (lambda (is a number, the corresponding eigenvalue)), I (identity vector)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V = λ A      A V = (λI) V 	A V - (λΙ)V = 0       (A - (λI))V = 0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	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Only possible when det (A - (λI)) = 0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2-D transformation doesn’t have to have eigenvectors (e.g. rotation by 90°).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is possible to have one eigenvalue, but with more than just a line full of eigenvectors.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Anytime a matrix has 0’s everywhere other than the diagonal, it’s called, reasonably enough, a diagonal matrix. The way to interpret this is that all basis vectors are eigenvectors, with diagonal entries of this matrix being their eigenvalues.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set of basis vectors, which are also eigenvectors are called an eigen basis.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28"/>
          <p:cNvCxnSpPr/>
          <p:nvPr/>
        </p:nvCxnSpPr>
        <p:spPr>
          <a:xfrm flipH="1" rot="10800000">
            <a:off x="2906925" y="33435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8"/>
          <p:cNvCxnSpPr/>
          <p:nvPr/>
        </p:nvCxnSpPr>
        <p:spPr>
          <a:xfrm flipH="1" rot="10800000">
            <a:off x="3451925" y="33435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8"/>
          <p:cNvCxnSpPr/>
          <p:nvPr/>
        </p:nvCxnSpPr>
        <p:spPr>
          <a:xfrm flipH="1" rot="10800000">
            <a:off x="2848775" y="63835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8"/>
          <p:cNvCxnSpPr/>
          <p:nvPr/>
        </p:nvCxnSpPr>
        <p:spPr>
          <a:xfrm flipH="1" rot="10800000">
            <a:off x="1910450" y="124142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8"/>
          <p:cNvCxnSpPr/>
          <p:nvPr/>
        </p:nvCxnSpPr>
        <p:spPr>
          <a:xfrm flipH="1" rot="10800000">
            <a:off x="2484475" y="124142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8"/>
          <p:cNvSpPr/>
          <p:nvPr/>
        </p:nvSpPr>
        <p:spPr>
          <a:xfrm>
            <a:off x="2716975" y="1322900"/>
            <a:ext cx="275700" cy="8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28"/>
          <p:cNvCxnSpPr/>
          <p:nvPr/>
        </p:nvCxnSpPr>
        <p:spPr>
          <a:xfrm flipH="1" rot="10800000">
            <a:off x="3219425" y="124142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8"/>
          <p:cNvCxnSpPr/>
          <p:nvPr/>
        </p:nvCxnSpPr>
        <p:spPr>
          <a:xfrm flipH="1" rot="10800000">
            <a:off x="3937700" y="124142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8"/>
          <p:cNvSpPr/>
          <p:nvPr/>
        </p:nvSpPr>
        <p:spPr>
          <a:xfrm>
            <a:off x="4170200" y="1322900"/>
            <a:ext cx="275700" cy="8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28"/>
          <p:cNvCxnSpPr/>
          <p:nvPr/>
        </p:nvCxnSpPr>
        <p:spPr>
          <a:xfrm flipH="1" rot="10800000">
            <a:off x="5718275" y="124142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8"/>
          <p:cNvCxnSpPr/>
          <p:nvPr/>
        </p:nvCxnSpPr>
        <p:spPr>
          <a:xfrm flipH="1" rot="10800000">
            <a:off x="5332800" y="124142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8"/>
          <p:cNvCxnSpPr/>
          <p:nvPr/>
        </p:nvCxnSpPr>
        <p:spPr>
          <a:xfrm flipH="1" rot="10800000">
            <a:off x="4644700" y="124142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8"/>
          <p:cNvSpPr/>
          <p:nvPr/>
        </p:nvSpPr>
        <p:spPr>
          <a:xfrm>
            <a:off x="5950775" y="1322900"/>
            <a:ext cx="275700" cy="8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28"/>
          <p:cNvCxnSpPr/>
          <p:nvPr/>
        </p:nvCxnSpPr>
        <p:spPr>
          <a:xfrm flipH="1" rot="10800000">
            <a:off x="7077250" y="124142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8"/>
          <p:cNvCxnSpPr/>
          <p:nvPr/>
        </p:nvCxnSpPr>
        <p:spPr>
          <a:xfrm flipH="1" rot="10800000">
            <a:off x="7446175" y="124142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825" y="152400"/>
            <a:ext cx="635470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/>
          <p:nvPr/>
        </p:nvSpPr>
        <p:spPr>
          <a:xfrm>
            <a:off x="582700" y="1916200"/>
            <a:ext cx="169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Here is an example of how to find eigenvectors and eigenvalues of a matrix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ctrTitle"/>
          </p:nvPr>
        </p:nvSpPr>
        <p:spPr>
          <a:xfrm>
            <a:off x="3084100" y="1578400"/>
            <a:ext cx="5470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Information</a:t>
            </a:r>
            <a:endParaRPr/>
          </a:p>
        </p:txBody>
      </p:sp>
      <p:sp>
        <p:nvSpPr>
          <p:cNvPr id="288" name="Google Shape;288;p30"/>
          <p:cNvSpPr txBox="1"/>
          <p:nvPr>
            <p:ph idx="1" type="subTitle"/>
          </p:nvPr>
        </p:nvSpPr>
        <p:spPr>
          <a:xfrm>
            <a:off x="4084000" y="30207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Lucy, Eva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Dirac Notation (Bra-Ket)</a:t>
            </a:r>
            <a:endParaRPr/>
          </a:p>
        </p:txBody>
      </p:sp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517450" y="1408650"/>
            <a:ext cx="3863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Simplifies representation of state vectors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Bra notation for complex conjugate of ket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Nice inner product notation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7181" y="1408650"/>
            <a:ext cx="4219625" cy="27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 rotWithShape="1">
          <a:blip r:embed="rId4">
            <a:alphaModFix/>
          </a:blip>
          <a:srcRect b="9529" l="0" r="67091" t="72180"/>
          <a:stretch/>
        </p:blipFill>
        <p:spPr>
          <a:xfrm>
            <a:off x="2035125" y="3458450"/>
            <a:ext cx="1111450" cy="6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Linear Algebra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 allows physicists to </a:t>
            </a:r>
            <a:r>
              <a:rPr lang="en" sz="1800" u="sng"/>
              <a:t>describe space and the manipulations of space through numbers 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We use linear algebra to study  quantum mechanics, the mathematical description of the movement of subatomic particles.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1297500" y="273200"/>
            <a:ext cx="703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Qubits</a:t>
            </a:r>
            <a:endParaRPr/>
          </a:p>
        </p:txBody>
      </p:sp>
      <p:sp>
        <p:nvSpPr>
          <p:cNvPr id="302" name="Google Shape;302;p32"/>
          <p:cNvSpPr txBox="1"/>
          <p:nvPr>
            <p:ph idx="1" type="body"/>
          </p:nvPr>
        </p:nvSpPr>
        <p:spPr>
          <a:xfrm>
            <a:off x="528150" y="1235725"/>
            <a:ext cx="8577600" cy="3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For a single qubit, we define the computational basis (the results of our measurements) as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This means we can express some arbitrary state as (because we work in the Hilbert Space):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And we make sure these basis states are defined so that their inner product is 0 (AKA they are orthogonal - no overlap!)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We also want to impose that:                                               since                  and                 represent the probabilities of measuring  |0&gt; and |1&gt; respectively. (AKA the vector representing the qubit must have a length of one)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\newcommand{\ket}[1]{\left|{#1}\right\rangle}&#10;\newcommand{\bra}[1]{\left\langle{#1}\right|}&#10;&#10;\left [\ket{0},\ket{1} \right ]" id="303" name="Google Shape;303;p32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825" y="1649500"/>
            <a:ext cx="1209124" cy="4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976" y="2571750"/>
            <a:ext cx="1827896" cy="4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823" y="3838355"/>
            <a:ext cx="1362175" cy="33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5789" y="3867788"/>
            <a:ext cx="333719" cy="2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3293" y="3867796"/>
            <a:ext cx="305355" cy="2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Representation</a:t>
            </a:r>
            <a:endParaRPr/>
          </a:p>
        </p:txBody>
      </p:sp>
      <p:sp>
        <p:nvSpPr>
          <p:cNvPr id="313" name="Google Shape;313;p33"/>
          <p:cNvSpPr txBox="1"/>
          <p:nvPr>
            <p:ph idx="1" type="body"/>
          </p:nvPr>
        </p:nvSpPr>
        <p:spPr>
          <a:xfrm>
            <a:off x="1247275" y="1226000"/>
            <a:ext cx="7038900" cy="11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Hilbert space is a  complex vector space  so 𝛼 and 𝛽 are complex numbers. Thus, our axes are |0&gt; and |1&gt; in C</a:t>
            </a:r>
            <a:r>
              <a:rPr baseline="30000" lang="en"/>
              <a:t>2</a:t>
            </a:r>
            <a:r>
              <a:rPr lang="en"/>
              <a:t> which can be  represented as a  unit sphere in cartesian coordinates.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simply, we can express our arbitrary state in terms of the two angular parameters 𝜃 and 𝜙: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179" y="2349419"/>
            <a:ext cx="2832034" cy="2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838" y="2657613"/>
            <a:ext cx="2722451" cy="23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50" y="2696950"/>
            <a:ext cx="1626174" cy="2287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/>
          <p:nvPr/>
        </p:nvSpPr>
        <p:spPr>
          <a:xfrm>
            <a:off x="6308825" y="2280425"/>
            <a:ext cx="2832000" cy="274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829" y="2349425"/>
            <a:ext cx="2832000" cy="260521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/>
          <p:nvPr/>
        </p:nvSpPr>
        <p:spPr>
          <a:xfrm>
            <a:off x="472150" y="2441150"/>
            <a:ext cx="1626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Basis Vector: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 Operations</a:t>
            </a:r>
            <a:endParaRPr/>
          </a:p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1064875" y="1225975"/>
            <a:ext cx="727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general, qubit operations are represented by unitary matrices: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column space of </a:t>
            </a:r>
            <a:r>
              <a:rPr i="1" lang="en"/>
              <a:t>U</a:t>
            </a:r>
            <a:r>
              <a:rPr lang="en"/>
              <a:t> consists of orthonormal vectors: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Observables (quantities that can be measured) are Hermitian matrices.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Special kind of Unitary matrices that have real eigenvalues.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U^{\dagger} = U^{-1}" id="326" name="Google Shape;326;p34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50" y="1586850"/>
            <a:ext cx="1411450" cy="35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^{\dagger}U = U^{-1}U = I" id="327" name="Google Shape;327;p34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400" y="1989975"/>
            <a:ext cx="2498290" cy="35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\lambda|^{2} = 1" id="328" name="Google Shape;328;p34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7808" y="2933350"/>
            <a:ext cx="873992" cy="3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219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Vectors</a:t>
            </a:r>
            <a:endParaRPr sz="30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959600"/>
            <a:ext cx="7038900" cy="356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 Elements of a set known as vector space.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 </a:t>
            </a:r>
            <a:r>
              <a:rPr lang="en" sz="1800" u="sng">
                <a:solidFill>
                  <a:srgbClr val="FFFFFF"/>
                </a:solidFill>
              </a:rPr>
              <a:t>Mathematical quantity with both direction and magnitude.</a:t>
            </a:r>
            <a:endParaRPr sz="1800" u="sng">
              <a:solidFill>
                <a:srgbClr val="FFFFFF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·  	</a:t>
            </a:r>
            <a:r>
              <a:rPr b="1" lang="en" sz="1800">
                <a:solidFill>
                  <a:srgbClr val="FFFFFF"/>
                </a:solidFill>
              </a:rPr>
              <a:t>Physics perspective: </a:t>
            </a:r>
            <a:r>
              <a:rPr lang="en" sz="1800">
                <a:solidFill>
                  <a:srgbClr val="FFFFFF"/>
                </a:solidFill>
              </a:rPr>
              <a:t>Arrow with length and direction.</a:t>
            </a:r>
            <a:endParaRPr sz="1800">
              <a:solidFill>
                <a:srgbClr val="FFFFFF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·  	</a:t>
            </a:r>
            <a:r>
              <a:rPr b="1" lang="en" sz="1800">
                <a:solidFill>
                  <a:srgbClr val="FFFFFF"/>
                </a:solidFill>
              </a:rPr>
              <a:t>Computer Science perspective:</a:t>
            </a:r>
            <a:r>
              <a:rPr lang="en" sz="1800">
                <a:solidFill>
                  <a:srgbClr val="FFFFFF"/>
                </a:solidFill>
              </a:rPr>
              <a:t> *tuple* list of numbers.</a:t>
            </a:r>
            <a:endParaRPr sz="1800">
              <a:solidFill>
                <a:srgbClr val="FFFFFF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·	</a:t>
            </a:r>
            <a:r>
              <a:rPr b="1" lang="en" sz="1800">
                <a:solidFill>
                  <a:srgbClr val="FFFFFF"/>
                </a:solidFill>
              </a:rPr>
              <a:t>There are three perspectives over vectors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400" y="2857325"/>
            <a:ext cx="4405175" cy="19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43475" y="500750"/>
            <a:ext cx="7038900" cy="47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Vector Space:</a:t>
            </a:r>
            <a:r>
              <a:rPr lang="en" sz="1800">
                <a:solidFill>
                  <a:srgbClr val="FFFFFF"/>
                </a:solidFill>
              </a:rPr>
              <a:t> A vector space (V) over a field (F) is a set of objects (vectors), where two conditions hold: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Vector Addition-</a:t>
            </a:r>
            <a:endParaRPr sz="1800">
              <a:solidFill>
                <a:srgbClr val="FFFFFF"/>
              </a:solidFill>
            </a:endParaRPr>
          </a:p>
          <a:p>
            <a:pPr indent="-228600" lvl="0" marL="1143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 	Put V</a:t>
            </a:r>
            <a:r>
              <a:rPr baseline="-25000" lang="en" sz="1800">
                <a:solidFill>
                  <a:srgbClr val="FFFFFF"/>
                </a:solidFill>
              </a:rPr>
              <a:t>1</a:t>
            </a:r>
            <a:r>
              <a:rPr lang="en" sz="1800">
                <a:solidFill>
                  <a:srgbClr val="FFFFFF"/>
                </a:solidFill>
              </a:rPr>
              <a:t>’s tail at the tip of V</a:t>
            </a:r>
            <a:r>
              <a:rPr baseline="-25000" lang="en" sz="1800">
                <a:solidFill>
                  <a:srgbClr val="FFFFFF"/>
                </a:solidFill>
              </a:rPr>
              <a:t>2</a:t>
            </a:r>
            <a:r>
              <a:rPr lang="en" sz="1800">
                <a:solidFill>
                  <a:srgbClr val="FFFFFF"/>
                </a:solidFill>
              </a:rPr>
              <a:t>. A straight line connecting the tail of V</a:t>
            </a:r>
            <a:r>
              <a:rPr baseline="-25000" lang="en" sz="1800">
                <a:solidFill>
                  <a:srgbClr val="FFFFFF"/>
                </a:solidFill>
              </a:rPr>
              <a:t>2 </a:t>
            </a:r>
            <a:r>
              <a:rPr lang="en" sz="1800">
                <a:solidFill>
                  <a:srgbClr val="FFFFFF"/>
                </a:solidFill>
              </a:rPr>
              <a:t>to the tip of  V</a:t>
            </a:r>
            <a:r>
              <a:rPr baseline="-25000" lang="en" sz="1800">
                <a:solidFill>
                  <a:srgbClr val="FFFFFF"/>
                </a:solidFill>
              </a:rPr>
              <a:t>1</a:t>
            </a:r>
            <a:r>
              <a:rPr lang="en" sz="1800">
                <a:solidFill>
                  <a:srgbClr val="FFFFFF"/>
                </a:solidFill>
              </a:rPr>
              <a:t> / or V</a:t>
            </a:r>
            <a:r>
              <a:rPr baseline="-25000" lang="en" sz="1800">
                <a:solidFill>
                  <a:srgbClr val="FFFFFF"/>
                </a:solidFill>
              </a:rPr>
              <a:t>1</a:t>
            </a:r>
            <a:r>
              <a:rPr lang="en" sz="1800">
                <a:solidFill>
                  <a:srgbClr val="FFFFFF"/>
                </a:solidFill>
              </a:rPr>
              <a:t> + V</a:t>
            </a:r>
            <a:r>
              <a:rPr baseline="-25000" lang="en" sz="1800">
                <a:solidFill>
                  <a:srgbClr val="FFFFFF"/>
                </a:solidFill>
              </a:rPr>
              <a:t>2</a:t>
            </a:r>
            <a:endParaRPr baseline="-25000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rgbClr val="FFFFFF"/>
              </a:solidFill>
            </a:endParaRPr>
          </a:p>
          <a:p>
            <a:pPr indent="-228600" lvl="0" marL="1143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-228600" lvl="0" marL="952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6"/>
          <p:cNvCxnSpPr/>
          <p:nvPr/>
        </p:nvCxnSpPr>
        <p:spPr>
          <a:xfrm flipH="1" rot="10800000">
            <a:off x="2820250" y="123537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6"/>
          <p:cNvCxnSpPr/>
          <p:nvPr/>
        </p:nvCxnSpPr>
        <p:spPr>
          <a:xfrm flipH="1" rot="10800000">
            <a:off x="4804500" y="123537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6"/>
          <p:cNvCxnSpPr/>
          <p:nvPr/>
        </p:nvCxnSpPr>
        <p:spPr>
          <a:xfrm flipH="1" rot="10800000">
            <a:off x="3110550" y="155470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6"/>
          <p:cNvCxnSpPr/>
          <p:nvPr/>
        </p:nvCxnSpPr>
        <p:spPr>
          <a:xfrm flipH="1" rot="10800000">
            <a:off x="4572000" y="155440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6"/>
          <p:cNvCxnSpPr/>
          <p:nvPr/>
        </p:nvCxnSpPr>
        <p:spPr>
          <a:xfrm flipH="1" rot="10800000">
            <a:off x="5210850" y="155440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6"/>
          <p:cNvCxnSpPr/>
          <p:nvPr/>
        </p:nvCxnSpPr>
        <p:spPr>
          <a:xfrm flipH="1" rot="10800000">
            <a:off x="5665200" y="155440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00" y="2571750"/>
            <a:ext cx="2240276" cy="132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650" y="2579775"/>
            <a:ext cx="2240273" cy="13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650" y="2550325"/>
            <a:ext cx="2200596" cy="1311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6"/>
          <p:cNvCxnSpPr/>
          <p:nvPr/>
        </p:nvCxnSpPr>
        <p:spPr>
          <a:xfrm>
            <a:off x="2504588" y="3231225"/>
            <a:ext cx="6804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6"/>
          <p:cNvCxnSpPr/>
          <p:nvPr/>
        </p:nvCxnSpPr>
        <p:spPr>
          <a:xfrm>
            <a:off x="5834588" y="3201775"/>
            <a:ext cx="6804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1247725" y="182100"/>
            <a:ext cx="7181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Scalar Multiplication</a:t>
            </a:r>
            <a:endParaRPr sz="1800"/>
          </a:p>
          <a:p>
            <a:pPr indent="-228600" lvl="0" marL="1143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	V =  (3, 1) | 1/3 V</a:t>
            </a:r>
            <a:r>
              <a:rPr baseline="-25000" lang="en" sz="1800"/>
              <a:t>1</a:t>
            </a:r>
            <a:r>
              <a:rPr lang="en" sz="1800"/>
              <a:t>=  (1, ⅓) | 2 V</a:t>
            </a:r>
            <a:r>
              <a:rPr baseline="-25000" lang="en" sz="1800"/>
              <a:t>2 </a:t>
            </a:r>
            <a:r>
              <a:rPr lang="en" sz="1800"/>
              <a:t>= (6, 2) | -1.8 V</a:t>
            </a:r>
            <a:r>
              <a:rPr baseline="-25000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" sz="1800"/>
              <a:t>= (-5.4, -1.8)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  	The numbers that scale the vector are called “Scalar” (1/3 &amp; 2 &amp; -1.8). </a:t>
            </a:r>
            <a:endParaRPr/>
          </a:p>
        </p:txBody>
      </p:sp>
      <p:cxnSp>
        <p:nvCxnSpPr>
          <p:cNvPr id="170" name="Google Shape;170;p17"/>
          <p:cNvCxnSpPr/>
          <p:nvPr/>
        </p:nvCxnSpPr>
        <p:spPr>
          <a:xfrm flipH="1" rot="10800000">
            <a:off x="2447225" y="58000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7"/>
          <p:cNvCxnSpPr/>
          <p:nvPr/>
        </p:nvCxnSpPr>
        <p:spPr>
          <a:xfrm flipH="1" rot="10800000">
            <a:off x="3902100" y="58000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7"/>
          <p:cNvCxnSpPr/>
          <p:nvPr/>
        </p:nvCxnSpPr>
        <p:spPr>
          <a:xfrm flipH="1" rot="10800000">
            <a:off x="5274000" y="580000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75" y="1665301"/>
            <a:ext cx="2557625" cy="162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36" y="1665300"/>
            <a:ext cx="2743488" cy="16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275" y="3399200"/>
            <a:ext cx="2557626" cy="162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7225" y="3345481"/>
            <a:ext cx="2743500" cy="162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1388750" y="555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State Vectors:  </a:t>
            </a:r>
            <a:r>
              <a:rPr lang="en" sz="1800"/>
              <a:t>Vectors that point to a specific point in space that corresponds to a particular quantum state.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Basic Vectors:</a:t>
            </a:r>
            <a:endParaRPr b="1" sz="1800"/>
          </a:p>
          <a:p>
            <a:pPr indent="-228600" lvl="0" marL="952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	</a:t>
            </a:r>
            <a:r>
              <a:rPr b="1" lang="en" sz="1800"/>
              <a:t>i &amp; j: </a:t>
            </a:r>
            <a:r>
              <a:rPr lang="en" sz="1800"/>
              <a:t>The basic vectors of 2-D space.</a:t>
            </a:r>
            <a:endParaRPr sz="1800"/>
          </a:p>
          <a:p>
            <a:pPr indent="-228600" lvl="0" marL="952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	</a:t>
            </a:r>
            <a:r>
              <a:rPr b="1" lang="en" sz="1800"/>
              <a:t>i &amp; j &amp; k:</a:t>
            </a:r>
            <a:r>
              <a:rPr lang="en" sz="1800"/>
              <a:t> The basic vectors of 3-D space.</a:t>
            </a:r>
            <a:endParaRPr sz="1800"/>
          </a:p>
        </p:txBody>
      </p:sp>
      <p:cxnSp>
        <p:nvCxnSpPr>
          <p:cNvPr id="182" name="Google Shape;182;p18"/>
          <p:cNvCxnSpPr/>
          <p:nvPr/>
        </p:nvCxnSpPr>
        <p:spPr>
          <a:xfrm flipH="1" rot="10800000">
            <a:off x="2388375" y="157607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8"/>
          <p:cNvCxnSpPr/>
          <p:nvPr/>
        </p:nvCxnSpPr>
        <p:spPr>
          <a:xfrm flipH="1" rot="10800000">
            <a:off x="2657625" y="157607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18"/>
          <p:cNvCxnSpPr/>
          <p:nvPr/>
        </p:nvCxnSpPr>
        <p:spPr>
          <a:xfrm flipH="1" rot="10800000">
            <a:off x="2970500" y="188727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8"/>
          <p:cNvCxnSpPr/>
          <p:nvPr/>
        </p:nvCxnSpPr>
        <p:spPr>
          <a:xfrm flipH="1" rot="10800000">
            <a:off x="2344750" y="188727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8"/>
          <p:cNvCxnSpPr/>
          <p:nvPr/>
        </p:nvCxnSpPr>
        <p:spPr>
          <a:xfrm flipH="1" rot="10800000">
            <a:off x="2657625" y="1887275"/>
            <a:ext cx="23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113" y="2332800"/>
            <a:ext cx="6145776" cy="24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Span</a:t>
            </a:r>
            <a:endParaRPr sz="4800"/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867900" y="20241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T</a:t>
            </a:r>
            <a:r>
              <a:rPr lang="en" sz="1800" u="sng"/>
              <a:t>he set of all of linear combinations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A linear combination of vectors is the sum of vectors multiplied by scalars</a:t>
            </a:r>
            <a:endParaRPr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set of vectors are called linearly independent if none of the vectors can be expressed as a linear combination of the others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an n-dimensional vector space, the span of n linearly independent vectors is the whole vector space</a:t>
            </a:r>
            <a:endParaRPr sz="1800"/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127" y="393750"/>
            <a:ext cx="3090998" cy="17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Linear Transformations</a:t>
            </a:r>
            <a:endParaRPr sz="2800"/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1025050" y="1418175"/>
            <a:ext cx="4668900" cy="18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u="sng"/>
              <a:t>Used to move around space</a:t>
            </a:r>
            <a:endParaRPr sz="1700" u="sng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“Transformation” = function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Takes in input, results in output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Two rules to be a linear transformation: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u="sng"/>
              <a:t>Lines remain lines (no curving)</a:t>
            </a:r>
            <a:endParaRPr sz="1700" u="sng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u="sng"/>
              <a:t>Origins remains in same place</a:t>
            </a:r>
            <a:endParaRPr sz="1700" u="sng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Grid lines stay parallel and evenly spaced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“Shear”: </a:t>
            </a:r>
            <a:r>
              <a:rPr i="1" lang="en" sz="1700">
                <a:solidFill>
                  <a:srgbClr val="FFFFFF"/>
                </a:solidFill>
              </a:rPr>
              <a:t>i</a:t>
            </a:r>
            <a:r>
              <a:rPr lang="en" sz="1700">
                <a:solidFill>
                  <a:srgbClr val="FFFFFF"/>
                </a:solidFill>
              </a:rPr>
              <a:t> remains fixed</a:t>
            </a:r>
            <a:endParaRPr b="1"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25" y="1528500"/>
            <a:ext cx="2979850" cy="16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1297500" y="246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Linear Transformations</a:t>
            </a:r>
            <a:endParaRPr sz="2800"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00" y="890225"/>
            <a:ext cx="4302972" cy="174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475" y="890225"/>
            <a:ext cx="2362491" cy="17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 rotWithShape="1">
          <a:blip r:embed="rId5">
            <a:alphaModFix/>
          </a:blip>
          <a:srcRect b="0" l="18969" r="0" t="32386"/>
          <a:stretch/>
        </p:blipFill>
        <p:spPr>
          <a:xfrm>
            <a:off x="461376" y="3222050"/>
            <a:ext cx="2646725" cy="14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824000" y="2749700"/>
            <a:ext cx="2777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90</a:t>
            </a:r>
            <a:r>
              <a:rPr lang="en" sz="11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° 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rotation: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3169350" y="2749700"/>
            <a:ext cx="606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Multiply vector by the new locations of </a:t>
            </a:r>
            <a:r>
              <a:rPr i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i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Starting with a matrix to find transformation: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Move </a:t>
            </a:r>
            <a:r>
              <a:rPr i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new location, and move </a:t>
            </a:r>
            <a:r>
              <a:rPr i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new location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linearly dependent, linear transformation reduces all of 2-D space onto line with two vectors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